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28"/>
  </p:notesMasterIdLst>
  <p:handoutMasterIdLst>
    <p:handoutMasterId r:id="rId29"/>
  </p:handoutMasterIdLst>
  <p:sldIdLst>
    <p:sldId id="2147479666" r:id="rId8"/>
    <p:sldId id="2147479736" r:id="rId9"/>
    <p:sldId id="2147479737" r:id="rId10"/>
    <p:sldId id="2147479705" r:id="rId11"/>
    <p:sldId id="2147479608" r:id="rId12"/>
    <p:sldId id="2147479619" r:id="rId13"/>
    <p:sldId id="2147479697" r:id="rId14"/>
    <p:sldId id="2147479721" r:id="rId15"/>
    <p:sldId id="2147479728" r:id="rId16"/>
    <p:sldId id="2147479716" r:id="rId17"/>
    <p:sldId id="2147479723" r:id="rId18"/>
    <p:sldId id="2147479717" r:id="rId19"/>
    <p:sldId id="2147479725" r:id="rId20"/>
    <p:sldId id="2147479724" r:id="rId21"/>
    <p:sldId id="2147479719" r:id="rId22"/>
    <p:sldId id="2147479718" r:id="rId23"/>
    <p:sldId id="2147479720" r:id="rId24"/>
    <p:sldId id="2147479735" r:id="rId25"/>
    <p:sldId id="2147479733" r:id="rId26"/>
    <p:sldId id="2147479702" r:id="rId27"/>
  </p:sldIdLst>
  <p:sldSz cx="12192000" cy="6858000"/>
  <p:notesSz cx="6858000" cy="9144000"/>
  <p:embeddedFontLst>
    <p:embeddedFont>
      <p:font typeface="Cascadia Mono" panose="020B0609020000020004" pitchFamily="49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Semibold" panose="020B0702040204020203" pitchFamily="34" charset="0"/>
      <p:regular r:id="rId42"/>
      <p:bold r:id="rId43"/>
      <p:boldItalic r:id="rId44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36"/>
            <p14:sldId id="2147479737"/>
          </p14:sldIdLst>
        </p14:section>
        <p14:section name="Embeddings and VectorDBs" id="{8E9BA609-B41D-48CD-8E4D-C93DA25ADE1E}">
          <p14:sldIdLst>
            <p14:sldId id="2147479705"/>
            <p14:sldId id="2147479608"/>
            <p14:sldId id="2147479619"/>
            <p14:sldId id="2147479697"/>
            <p14:sldId id="2147479721"/>
            <p14:sldId id="2147479728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35"/>
            <p14:sldId id="2147479733"/>
            <p14:sldId id="21474797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88117" autoAdjust="0"/>
  </p:normalViewPr>
  <p:slideViewPr>
    <p:cSldViewPr snapToGrid="0">
      <p:cViewPr varScale="1">
        <p:scale>
          <a:sx n="87" d="100"/>
          <a:sy n="87" d="100"/>
        </p:scale>
        <p:origin x="5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0.fntdata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7/10/2025 6:48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7/10/2025 6:48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7/10/2025 6:51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508302" y="676113"/>
            <a:ext cx="8661197" cy="2543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2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Best practices: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endParaRPr lang="en-US" sz="3600" i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Building Enterprise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Applications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that leverage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GenAI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 </a:t>
            </a:r>
            <a:r>
              <a:rPr lang="de-DE" dirty="0" err="1"/>
              <a:t>with</a:t>
            </a:r>
            <a:r>
              <a:rPr lang="de-DE" dirty="0"/>
              <a:t> Tools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ABC74-7F13-7FF3-31F3-2900CCBD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538385-67A5-4F7E-4E1A-A62BB3218C75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D21C97C-C880-0D7B-1AC2-463F5708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D5F00F1-9B91-E18A-649F-2757D3E9C4CF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BFCB780F-38CE-5662-E26F-6CC88F68AEF5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684BC346-6676-B7B3-4A72-E8015D38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B1F23-96FF-674B-C497-F2D5531F64FE}"/>
              </a:ext>
            </a:extLst>
          </p:cNvPr>
          <p:cNvCxnSpPr>
            <a:cxnSpLocks/>
            <a:endCxn id="5" idx="1"/>
          </p:cNvCxnSpPr>
          <p:nvPr/>
        </p:nvCxnSpPr>
        <p:spPr>
          <a:xfrm flipH="1" flipV="1">
            <a:off x="1739182" y="4169626"/>
            <a:ext cx="310713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746822-F3EC-6655-D404-F768102199C1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A50F9-7AA6-0E88-74C6-F9250A751E65}"/>
              </a:ext>
            </a:extLst>
          </p:cNvPr>
          <p:cNvSpPr/>
          <p:nvPr/>
        </p:nvSpPr>
        <p:spPr>
          <a:xfrm>
            <a:off x="9762618" y="3886244"/>
            <a:ext cx="2324100" cy="732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PlugInLIbrary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861FDD-E13A-5FE7-79AE-F0A174F1813A}"/>
              </a:ext>
            </a:extLst>
          </p:cNvPr>
          <p:cNvSpPr/>
          <p:nvPr/>
        </p:nvSpPr>
        <p:spPr>
          <a:xfrm>
            <a:off x="7136912" y="3886244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0A06DC-2B84-AAD1-CFE8-2024A06C7427}"/>
              </a:ext>
            </a:extLst>
          </p:cNvPr>
          <p:cNvCxnSpPr>
            <a:cxnSpLocks/>
            <a:stCxn id="8" idx="1"/>
            <a:endCxn id="9" idx="6"/>
          </p:cNvCxnSpPr>
          <p:nvPr/>
        </p:nvCxnSpPr>
        <p:spPr>
          <a:xfrm flipH="1">
            <a:off x="8013212" y="4252664"/>
            <a:ext cx="1749406" cy="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DF4EC6-1D4D-8753-53DB-4AF8ADDF5E5F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7489F-D1DF-8A51-9AE3-0E85622670D7}"/>
              </a:ext>
            </a:extLst>
          </p:cNvPr>
          <p:cNvSpPr txBox="1"/>
          <p:nvPr/>
        </p:nvSpPr>
        <p:spPr>
          <a:xfrm>
            <a:off x="6555583" y="416962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B161FE-924A-7B09-24E4-64A63F6558B9}"/>
              </a:ext>
            </a:extLst>
          </p:cNvPr>
          <p:cNvCxnSpPr>
            <a:cxnSpLocks/>
          </p:cNvCxnSpPr>
          <p:nvPr/>
        </p:nvCxnSpPr>
        <p:spPr>
          <a:xfrm flipV="1">
            <a:off x="1702396" y="4478945"/>
            <a:ext cx="3103781" cy="13892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3462DB86-4807-DD93-02E2-66B45E8BE6F0}"/>
              </a:ext>
            </a:extLst>
          </p:cNvPr>
          <p:cNvSpPr/>
          <p:nvPr/>
        </p:nvSpPr>
        <p:spPr>
          <a:xfrm>
            <a:off x="1239078" y="233917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User: Set the light on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Graphic 15" descr="Envelope outline">
            <a:extLst>
              <a:ext uri="{FF2B5EF4-FFF2-40B4-BE49-F238E27FC236}">
                <a16:creationId xmlns:a16="http://schemas.microsoft.com/office/drawing/2014/main" id="{55272E40-C6C9-CFB5-1BEF-FF978E74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278" y="2195068"/>
            <a:ext cx="914400" cy="91440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D7630DA-2821-112B-97B6-FEDA57B60BF8}"/>
              </a:ext>
            </a:extLst>
          </p:cNvPr>
          <p:cNvSpPr/>
          <p:nvPr/>
        </p:nvSpPr>
        <p:spPr>
          <a:xfrm>
            <a:off x="7136912" y="5254780"/>
            <a:ext cx="2787669" cy="945110"/>
          </a:xfrm>
          <a:prstGeom prst="wedgeRectCallout">
            <a:avLst>
              <a:gd name="adj1" fmla="val -53352"/>
              <a:gd name="adj2" fmla="val -9364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SetLight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BFBFCF-4874-E078-FB40-3F9E7A27E214}"/>
              </a:ext>
            </a:extLst>
          </p:cNvPr>
          <p:cNvSpPr/>
          <p:nvPr/>
        </p:nvSpPr>
        <p:spPr>
          <a:xfrm>
            <a:off x="4980977" y="3748533"/>
            <a:ext cx="1374103" cy="10406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Service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BA3289-9B27-E023-5C9B-213EE6E2999B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6350843" y="4511761"/>
            <a:ext cx="91440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983308-F5FC-1E5C-C12E-34C8F16C23A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350843" y="3993566"/>
            <a:ext cx="91440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Envelope outline">
            <a:extLst>
              <a:ext uri="{FF2B5EF4-FFF2-40B4-BE49-F238E27FC236}">
                <a16:creationId xmlns:a16="http://schemas.microsoft.com/office/drawing/2014/main" id="{9B3461AF-96F6-C56A-46CA-66C308733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208" y="3579699"/>
            <a:ext cx="486762" cy="426717"/>
          </a:xfrm>
          <a:prstGeom prst="rect">
            <a:avLst/>
          </a:prstGeom>
        </p:spPr>
      </p:pic>
      <p:pic>
        <p:nvPicPr>
          <p:cNvPr id="24" name="Graphic 23" descr="Envelope outline">
            <a:extLst>
              <a:ext uri="{FF2B5EF4-FFF2-40B4-BE49-F238E27FC236}">
                <a16:creationId xmlns:a16="http://schemas.microsoft.com/office/drawing/2014/main" id="{C38C2246-1156-598A-0ADF-AB1F64396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398" y="4494879"/>
            <a:ext cx="486762" cy="4267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547B6B-08DB-494E-617F-E3D1B494A399}"/>
              </a:ext>
            </a:extLst>
          </p:cNvPr>
          <p:cNvSpPr/>
          <p:nvPr/>
        </p:nvSpPr>
        <p:spPr>
          <a:xfrm>
            <a:off x="5013044" y="5254780"/>
            <a:ext cx="1309968" cy="1040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Licht</a:t>
            </a:r>
            <a:br>
              <a:rPr lang="de-DE" dirty="0"/>
            </a:br>
            <a:r>
              <a:rPr lang="de-DE" dirty="0"/>
              <a:t>Connector</a:t>
            </a:r>
            <a:br>
              <a:rPr lang="de-DE" dirty="0"/>
            </a:br>
            <a:r>
              <a:rPr lang="de-DE" dirty="0"/>
              <a:t>(API)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5D5AB6-0599-E367-F8B1-9EA4A5150E32}"/>
              </a:ext>
            </a:extLst>
          </p:cNvPr>
          <p:cNvCxnSpPr>
            <a:cxnSpLocks/>
          </p:cNvCxnSpPr>
          <p:nvPr/>
        </p:nvCxnSpPr>
        <p:spPr>
          <a:xfrm flipV="1">
            <a:off x="5548760" y="4789160"/>
            <a:ext cx="1" cy="465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E1AA4A-9D01-39FC-3D96-C09DDB950415}"/>
              </a:ext>
            </a:extLst>
          </p:cNvPr>
          <p:cNvSpPr txBox="1"/>
          <p:nvPr/>
        </p:nvSpPr>
        <p:spPr>
          <a:xfrm>
            <a:off x="6522208" y="3247690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4A17D4-D528-F3A4-34D8-DC61617E709E}"/>
              </a:ext>
            </a:extLst>
          </p:cNvPr>
          <p:cNvSpPr txBox="1"/>
          <p:nvPr/>
        </p:nvSpPr>
        <p:spPr>
          <a:xfrm>
            <a:off x="4968358" y="483656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(3)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B9556-91BB-8FF2-20FA-3ABDAAC2EE6B}"/>
              </a:ext>
            </a:extLst>
          </p:cNvPr>
          <p:cNvSpPr txBox="1"/>
          <p:nvPr/>
        </p:nvSpPr>
        <p:spPr>
          <a:xfrm>
            <a:off x="3180553" y="4434417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(5)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B32B45-7B51-0DB5-3398-93530F8C7A26}"/>
              </a:ext>
            </a:extLst>
          </p:cNvPr>
          <p:cNvCxnSpPr>
            <a:cxnSpLocks/>
          </p:cNvCxnSpPr>
          <p:nvPr/>
        </p:nvCxnSpPr>
        <p:spPr>
          <a:xfrm>
            <a:off x="5797828" y="4789160"/>
            <a:ext cx="0" cy="416737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52DDA0-B504-5C71-9FBF-484C88F318D5}"/>
              </a:ext>
            </a:extLst>
          </p:cNvPr>
          <p:cNvSpPr txBox="1"/>
          <p:nvPr/>
        </p:nvSpPr>
        <p:spPr>
          <a:xfrm>
            <a:off x="5913910" y="483656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(4)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7C87C5-75F6-06D3-0349-41BD25045556}"/>
              </a:ext>
            </a:extLst>
          </p:cNvPr>
          <p:cNvCxnSpPr>
            <a:cxnSpLocks/>
          </p:cNvCxnSpPr>
          <p:nvPr/>
        </p:nvCxnSpPr>
        <p:spPr>
          <a:xfrm flipH="1">
            <a:off x="5863695" y="4252663"/>
            <a:ext cx="1269806" cy="551086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831435-4478-AF9B-CA76-C3310917A5C9}"/>
              </a:ext>
            </a:extLst>
          </p:cNvPr>
          <p:cNvCxnSpPr>
            <a:cxnSpLocks/>
          </p:cNvCxnSpPr>
          <p:nvPr/>
        </p:nvCxnSpPr>
        <p:spPr>
          <a:xfrm flipV="1">
            <a:off x="4812812" y="4210541"/>
            <a:ext cx="2287314" cy="257413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7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F205-A428-5580-7B65-F49CB3EA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DA51-26A1-FFAF-8996-078C5350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D6D078-A1F5-5925-6C5A-D9674A212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111" y="1521627"/>
            <a:ext cx="5118524" cy="30162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Vector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Semantic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MCP</a:t>
            </a:r>
          </a:p>
        </p:txBody>
      </p:sp>
    </p:spTree>
    <p:extLst>
      <p:ext uri="{BB962C8B-B14F-4D97-AF65-F5344CB8AC3E}">
        <p14:creationId xmlns:p14="http://schemas.microsoft.com/office/powerpoint/2010/main" val="40357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0F82-27CD-EF0C-7413-1149C6B3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6F5D42-12C4-B7E0-EB7D-96154F58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3600" dirty="0"/>
              <a:t>Software v2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B3D86A-0337-7B8F-8FF1-9A01A71A1C2A}"/>
              </a:ext>
            </a:extLst>
          </p:cNvPr>
          <p:cNvSpPr txBox="1">
            <a:spLocks/>
          </p:cNvSpPr>
          <p:nvPr/>
        </p:nvSpPr>
        <p:spPr>
          <a:xfrm>
            <a:off x="70685" y="1915232"/>
            <a:ext cx="6842179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marR="0" lvl="0" indent="-57150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Controlling the lighting system</a:t>
            </a:r>
          </a:p>
          <a:p>
            <a:pPr marL="571500" marR="0" lvl="0" indent="-57150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PowerShell in “Klingon” language</a:t>
            </a:r>
          </a:p>
        </p:txBody>
      </p:sp>
    </p:spTree>
    <p:extLst>
      <p:ext uri="{BB962C8B-B14F-4D97-AF65-F5344CB8AC3E}">
        <p14:creationId xmlns:p14="http://schemas.microsoft.com/office/powerpoint/2010/main" val="47508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41" y="469239"/>
            <a:ext cx="4297901" cy="2462213"/>
          </a:xfrm>
        </p:spPr>
        <p:txBody>
          <a:bodyPr/>
          <a:lstStyle/>
          <a:p>
            <a:r>
              <a:rPr lang="en-US" dirty="0"/>
              <a:t>EMBEDDINGS AND</a:t>
            </a:r>
            <a:br>
              <a:rPr lang="en-US" dirty="0"/>
            </a:br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23064</TotalTime>
  <Words>662</Words>
  <Application>Microsoft Office PowerPoint</Application>
  <PresentationFormat>Widescreen</PresentationFormat>
  <Paragraphs>147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Segoe UI Semibold</vt:lpstr>
      <vt:lpstr>Cascadia Mono</vt:lpstr>
      <vt:lpstr>Segoe UI</vt:lpstr>
      <vt:lpstr>Consolas</vt:lpstr>
      <vt:lpstr>Wingdings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AGENDA</vt:lpstr>
      <vt:lpstr>DEMO Software v2</vt:lpstr>
      <vt:lpstr>EMBEDDINGS AND VECTOR DATABASES</vt:lpstr>
      <vt:lpstr>PowerPoint Presentation</vt:lpstr>
      <vt:lpstr>Similarity Between Multidimensional Vectors</vt:lpstr>
      <vt:lpstr>Vector DBs</vt:lpstr>
      <vt:lpstr>DEMO</vt:lpstr>
      <vt:lpstr>Keep in Mind!!</vt:lpstr>
      <vt:lpstr>Extending Models with Tools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 Completions  Chat Streaming  TextToSpeech  Look into the image  Image Generation  Image Edit  Embeddings  RunRetrievalAugmentedGenerationAsync(); 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61</cp:revision>
  <dcterms:created xsi:type="dcterms:W3CDTF">2023-08-22T18:29:18Z</dcterms:created>
  <dcterms:modified xsi:type="dcterms:W3CDTF">2025-07-11T12:38:09Z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